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2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echnicaleducation@hes.sco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60945"/>
          </a:xfrm>
          <a:custGeom>
            <a:avLst/>
            <a:gdLst/>
            <a:ahLst/>
            <a:cxnLst/>
            <a:rect l="l" t="t" r="r" b="b"/>
            <a:pathLst>
              <a:path w="10692765" h="7560945">
                <a:moveTo>
                  <a:pt x="10692383" y="0"/>
                </a:moveTo>
                <a:lnTo>
                  <a:pt x="0" y="0"/>
                </a:lnTo>
                <a:lnTo>
                  <a:pt x="0" y="7560564"/>
                </a:lnTo>
                <a:lnTo>
                  <a:pt x="10692383" y="7560564"/>
                </a:lnTo>
                <a:lnTo>
                  <a:pt x="10692383" y="0"/>
                </a:lnTo>
                <a:close/>
              </a:path>
            </a:pathLst>
          </a:custGeom>
          <a:solidFill>
            <a:srgbClr val="757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3500" y="2181225"/>
            <a:ext cx="5898538" cy="803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1148" y="3181672"/>
            <a:ext cx="4422037" cy="801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Logo of Engine Shed" title="The Engine Shed logo"/>
          <p:cNvSpPr/>
          <p:nvPr/>
        </p:nvSpPr>
        <p:spPr>
          <a:xfrm>
            <a:off x="5990907" y="404535"/>
            <a:ext cx="3102750" cy="51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18887" y="390236"/>
            <a:ext cx="1143970" cy="5259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812" y="510794"/>
            <a:ext cx="9013571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40121" y="5899779"/>
            <a:ext cx="450977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this space there </a:t>
            </a:r>
            <a:r>
              <a:rPr sz="1400" spc="-10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a timeline. It </a:t>
            </a:r>
            <a:r>
              <a:rPr sz="1400" spc="-5" dirty="0">
                <a:latin typeface="Arial"/>
                <a:cs typeface="Arial"/>
              </a:rPr>
              <a:t>can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dark. </a:t>
            </a:r>
            <a:r>
              <a:rPr sz="1400" dirty="0">
                <a:latin typeface="Arial"/>
                <a:cs typeface="Arial"/>
              </a:rPr>
              <a:t>There are  </a:t>
            </a:r>
            <a:r>
              <a:rPr sz="1400" spc="-5" dirty="0">
                <a:latin typeface="Arial"/>
                <a:cs typeface="Arial"/>
              </a:rPr>
              <a:t>screens which </a:t>
            </a:r>
            <a:r>
              <a:rPr sz="1400" dirty="0">
                <a:latin typeface="Arial"/>
                <a:cs typeface="Arial"/>
              </a:rPr>
              <a:t>can be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loud.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134" y="1937004"/>
            <a:ext cx="4747641" cy="316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6626" y="1937004"/>
            <a:ext cx="4731385" cy="3154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7840" y="5904991"/>
            <a:ext cx="432117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499"/>
              </a:lnSpc>
            </a:pP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this space there </a:t>
            </a:r>
            <a:r>
              <a:rPr sz="1400" spc="-10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a temporary </a:t>
            </a:r>
            <a:r>
              <a:rPr sz="1400" spc="-5" dirty="0">
                <a:latin typeface="Arial"/>
                <a:cs typeface="Arial"/>
              </a:rPr>
              <a:t>exhibition. There are  screens which </a:t>
            </a:r>
            <a:r>
              <a:rPr sz="1400" dirty="0">
                <a:latin typeface="Arial"/>
                <a:cs typeface="Arial"/>
              </a:rPr>
              <a:t>can be </a:t>
            </a:r>
            <a:r>
              <a:rPr sz="1400" spc="-5" dirty="0">
                <a:latin typeface="Arial"/>
                <a:cs typeface="Arial"/>
              </a:rPr>
              <a:t>loud. The temporary </a:t>
            </a:r>
            <a:r>
              <a:rPr sz="1400" dirty="0">
                <a:latin typeface="Arial"/>
                <a:cs typeface="Arial"/>
              </a:rPr>
              <a:t>exhibition  </a:t>
            </a:r>
            <a:r>
              <a:rPr sz="1400" spc="-5" dirty="0">
                <a:latin typeface="Arial"/>
                <a:cs typeface="Arial"/>
              </a:rPr>
              <a:t>changes twice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year.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0571" y="510794"/>
            <a:ext cx="2940050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9551" y="5875243"/>
            <a:ext cx="884936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300"/>
              </a:lnSpc>
            </a:pP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this space you can watch films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hear talks. </a:t>
            </a:r>
            <a:r>
              <a:rPr sz="1400" dirty="0">
                <a:latin typeface="Arial"/>
                <a:cs typeface="Arial"/>
              </a:rPr>
              <a:t>It can be </a:t>
            </a:r>
            <a:r>
              <a:rPr sz="1400" spc="-5" dirty="0">
                <a:latin typeface="Arial"/>
                <a:cs typeface="Arial"/>
              </a:rPr>
              <a:t>dark, loud,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cold </a:t>
            </a:r>
            <a:r>
              <a:rPr sz="1400" dirty="0">
                <a:latin typeface="Arial"/>
                <a:cs typeface="Arial"/>
              </a:rPr>
              <a:t>inside. </a:t>
            </a:r>
            <a:r>
              <a:rPr sz="1400" spc="-5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can enter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leave </a:t>
            </a:r>
            <a:r>
              <a:rPr sz="1400" dirty="0">
                <a:latin typeface="Arial"/>
                <a:cs typeface="Arial"/>
              </a:rPr>
              <a:t>the  auditorium </a:t>
            </a:r>
            <a:r>
              <a:rPr sz="1400" spc="-5" dirty="0">
                <a:latin typeface="Arial"/>
                <a:cs typeface="Arial"/>
              </a:rPr>
              <a:t>whenever you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like.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Red chairs in rows facing a large screen with a picture of a castle on it" title="Auditorium"/>
          <p:cNvSpPr/>
          <p:nvPr/>
        </p:nvSpPr>
        <p:spPr>
          <a:xfrm>
            <a:off x="1980057" y="1265555"/>
            <a:ext cx="6739763" cy="449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7651" y="510794"/>
            <a:ext cx="3839464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9551" y="5899779"/>
            <a:ext cx="9140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these spaces meeting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activities </a:t>
            </a:r>
            <a:r>
              <a:rPr sz="1400" dirty="0">
                <a:latin typeface="Arial"/>
                <a:cs typeface="Arial"/>
              </a:rPr>
              <a:t>take </a:t>
            </a:r>
            <a:r>
              <a:rPr sz="1400" spc="-5" dirty="0">
                <a:latin typeface="Arial"/>
                <a:cs typeface="Arial"/>
              </a:rPr>
              <a:t>place. Sometimes Engine </a:t>
            </a:r>
            <a:r>
              <a:rPr sz="1400" dirty="0">
                <a:latin typeface="Arial"/>
                <a:cs typeface="Arial"/>
              </a:rPr>
              <a:t>Shed </a:t>
            </a:r>
            <a:r>
              <a:rPr sz="1400" spc="-10" dirty="0">
                <a:latin typeface="Arial"/>
                <a:cs typeface="Arial"/>
              </a:rPr>
              <a:t>staff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need to </a:t>
            </a:r>
            <a:r>
              <a:rPr sz="1400" spc="-10" dirty="0">
                <a:latin typeface="Arial"/>
                <a:cs typeface="Arial"/>
              </a:rPr>
              <a:t>move </a:t>
            </a:r>
            <a:r>
              <a:rPr sz="1400" dirty="0">
                <a:latin typeface="Arial"/>
                <a:cs typeface="Arial"/>
              </a:rPr>
              <a:t>tables and </a:t>
            </a:r>
            <a:r>
              <a:rPr sz="1400" spc="-5" dirty="0">
                <a:latin typeface="Arial"/>
                <a:cs typeface="Arial"/>
              </a:rPr>
              <a:t>chairs  </a:t>
            </a:r>
            <a:r>
              <a:rPr sz="1400" dirty="0">
                <a:latin typeface="Arial"/>
                <a:cs typeface="Arial"/>
              </a:rPr>
              <a:t>around. </a:t>
            </a:r>
            <a:r>
              <a:rPr sz="1400" spc="-5" dirty="0">
                <a:latin typeface="Arial"/>
                <a:cs typeface="Arial"/>
              </a:rPr>
              <a:t>This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10" dirty="0">
                <a:latin typeface="Arial"/>
                <a:cs typeface="Arial"/>
              </a:rPr>
              <a:t>be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loud.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A room with one glass wall, a table and chairs in the middle of it, a sink, and large TV screen beside the door" title="Seminar room"/>
          <p:cNvSpPr/>
          <p:nvPr/>
        </p:nvSpPr>
        <p:spPr>
          <a:xfrm>
            <a:off x="1980183" y="1265555"/>
            <a:ext cx="6739763" cy="449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7395" y="510794"/>
            <a:ext cx="1945894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9419" y="6396431"/>
            <a:ext cx="37299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At the Engine </a:t>
            </a:r>
            <a:r>
              <a:rPr sz="1400" spc="-5" dirty="0">
                <a:latin typeface="Arial"/>
                <a:cs typeface="Arial"/>
              </a:rPr>
              <a:t>Shed these </a:t>
            </a:r>
            <a:r>
              <a:rPr sz="1400" dirty="0">
                <a:latin typeface="Arial"/>
                <a:cs typeface="Arial"/>
              </a:rPr>
              <a:t>people can </a:t>
            </a:r>
            <a:r>
              <a:rPr sz="1400" spc="-5" dirty="0">
                <a:latin typeface="Arial"/>
                <a:cs typeface="Arial"/>
              </a:rPr>
              <a:t>help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A person standing smiling against a brick wall, with blonde hair, wearing a blue top" title="Staff member"/>
          <p:cNvSpPr/>
          <p:nvPr/>
        </p:nvSpPr>
        <p:spPr>
          <a:xfrm>
            <a:off x="654634" y="1283589"/>
            <a:ext cx="2932557" cy="4398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A person standing smiling against a brick wall, with blonde hair, wearing a grey top" title="Team member"/>
          <p:cNvSpPr/>
          <p:nvPr/>
        </p:nvSpPr>
        <p:spPr>
          <a:xfrm>
            <a:off x="3879977" y="1297559"/>
            <a:ext cx="2923158" cy="4384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A person standing smiling against a brick wall, with red hair, wearing a white shirt and long black apron" title="Staff member"/>
          <p:cNvSpPr/>
          <p:nvPr/>
        </p:nvSpPr>
        <p:spPr>
          <a:xfrm>
            <a:off x="7072376" y="1306703"/>
            <a:ext cx="2914650" cy="4375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436" y="5922517"/>
            <a:ext cx="21678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Engine </a:t>
            </a:r>
            <a:r>
              <a:rPr sz="1400" spc="-5" dirty="0">
                <a:latin typeface="Arial"/>
                <a:cs typeface="Arial"/>
              </a:rPr>
              <a:t>Shed </a:t>
            </a:r>
            <a:r>
              <a:rPr sz="1400" spc="-10" dirty="0">
                <a:latin typeface="Arial"/>
                <a:cs typeface="Arial"/>
              </a:rPr>
              <a:t>staff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member.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0710" y="5922517"/>
            <a:ext cx="18656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Engine </a:t>
            </a:r>
            <a:r>
              <a:rPr sz="1400" spc="-5" dirty="0">
                <a:latin typeface="Arial"/>
                <a:cs typeface="Arial"/>
              </a:rPr>
              <a:t>Shed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volunteer.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5650" y="5922517"/>
            <a:ext cx="21247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Coffee Point </a:t>
            </a:r>
            <a:r>
              <a:rPr sz="1400" spc="-10" dirty="0">
                <a:latin typeface="Arial"/>
                <a:cs typeface="Arial"/>
              </a:rPr>
              <a:t>staff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member.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60945"/>
          </a:xfrm>
          <a:custGeom>
            <a:avLst/>
            <a:gdLst/>
            <a:ahLst/>
            <a:cxnLst/>
            <a:rect l="l" t="t" r="r" b="b"/>
            <a:pathLst>
              <a:path w="10692765" h="7560945">
                <a:moveTo>
                  <a:pt x="0" y="7560564"/>
                </a:moveTo>
                <a:lnTo>
                  <a:pt x="10692383" y="7560564"/>
                </a:lnTo>
                <a:lnTo>
                  <a:pt x="10692383" y="0"/>
                </a:lnTo>
                <a:lnTo>
                  <a:pt x="0" y="0"/>
                </a:lnTo>
                <a:lnTo>
                  <a:pt x="0" y="7560564"/>
                </a:lnTo>
                <a:close/>
              </a:path>
            </a:pathLst>
          </a:custGeom>
          <a:solidFill>
            <a:srgbClr val="757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6316" y="498347"/>
            <a:ext cx="8143875" cy="2110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information: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2899"/>
              </a:lnSpc>
              <a:spcBef>
                <a:spcPts val="83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For further information about access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Engine Shed please visit </a:t>
            </a:r>
            <a:r>
              <a:rPr sz="1400" spc="-10" dirty="0" err="1" smtClean="0">
                <a:solidFill>
                  <a:srgbClr val="FFFFFF"/>
                </a:solidFill>
                <a:latin typeface="Arial"/>
                <a:cs typeface="Arial"/>
              </a:rPr>
              <a:t>engineshed.scot</a:t>
            </a:r>
            <a:r>
              <a:rPr sz="1400" spc="-10" dirty="0" smtClean="0">
                <a:solidFill>
                  <a:srgbClr val="FFFFFF"/>
                </a:solidFill>
                <a:latin typeface="Arial"/>
                <a:cs typeface="Arial"/>
              </a:rPr>
              <a:t>/visit/access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dirty="0" smtClean="0">
                <a:solidFill>
                  <a:srgbClr val="FFFFFF"/>
                </a:solidFill>
                <a:latin typeface="Arial"/>
                <a:cs typeface="Arial"/>
              </a:rPr>
              <a:t>call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01786 234 800 or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email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technicaleducation@hes.scot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you: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like to thank the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Scottish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Women’s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Autism Network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support during 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resource.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3375" y="7063079"/>
            <a:ext cx="501713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FFFFFF"/>
                </a:solidFill>
                <a:latin typeface="Gotham Book"/>
                <a:cs typeface="Gotham Book"/>
              </a:rPr>
              <a:t>© Historic Environment Scotland - Scottish Charity No.</a:t>
            </a:r>
            <a:r>
              <a:rPr sz="1200" b="0" spc="-10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b="0" dirty="0">
                <a:solidFill>
                  <a:srgbClr val="FFFFFF"/>
                </a:solidFill>
                <a:latin typeface="Gotham Book"/>
                <a:cs typeface="Gotham Book"/>
              </a:rPr>
              <a:t>SC045925</a:t>
            </a:r>
            <a:endParaRPr sz="12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394" y="510794"/>
            <a:ext cx="8057388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2157" y="5905754"/>
            <a:ext cx="71431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There </a:t>
            </a:r>
            <a:r>
              <a:rPr sz="1400" spc="-10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sign </a:t>
            </a:r>
            <a:r>
              <a:rPr sz="1400" spc="-10" dirty="0">
                <a:latin typeface="Arial"/>
                <a:cs typeface="Arial"/>
              </a:rPr>
              <a:t>on </a:t>
            </a:r>
            <a:r>
              <a:rPr sz="1400" spc="-5" dirty="0">
                <a:latin typeface="Arial"/>
                <a:cs typeface="Arial"/>
              </a:rPr>
              <a:t>the front </a:t>
            </a:r>
            <a:r>
              <a:rPr sz="1400" dirty="0">
                <a:latin typeface="Arial"/>
                <a:cs typeface="Arial"/>
              </a:rPr>
              <a:t>door </a:t>
            </a:r>
            <a:r>
              <a:rPr sz="1400" spc="-5" dirty="0">
                <a:latin typeface="Arial"/>
                <a:cs typeface="Arial"/>
              </a:rPr>
              <a:t>which says The Engine Shed. The front door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automatic.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Featuring a big, stone monolith with the Engine Shed logo in gold metal" title="The outside of the Engine Shed"/>
          <p:cNvSpPr/>
          <p:nvPr/>
        </p:nvSpPr>
        <p:spPr>
          <a:xfrm>
            <a:off x="1980057" y="1265555"/>
            <a:ext cx="6740017" cy="449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2370" y="510794"/>
            <a:ext cx="4760722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9551" y="5875883"/>
            <a:ext cx="9585325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999"/>
              </a:lnSpc>
            </a:pPr>
            <a:r>
              <a:rPr sz="1400" spc="-5" dirty="0">
                <a:latin typeface="Arial"/>
                <a:cs typeface="Arial"/>
              </a:rPr>
              <a:t>Above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door there </a:t>
            </a:r>
            <a:r>
              <a:rPr sz="1400" spc="-10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an air </a:t>
            </a:r>
            <a:r>
              <a:rPr sz="1400" spc="-5" dirty="0">
                <a:latin typeface="Arial"/>
                <a:cs typeface="Arial"/>
              </a:rPr>
              <a:t>conditioning unit which can </a:t>
            </a:r>
            <a:r>
              <a:rPr sz="1400" dirty="0">
                <a:latin typeface="Arial"/>
                <a:cs typeface="Arial"/>
              </a:rPr>
              <a:t>blow out hot and </a:t>
            </a:r>
            <a:r>
              <a:rPr sz="1400" spc="-5" dirty="0">
                <a:latin typeface="Arial"/>
                <a:cs typeface="Arial"/>
              </a:rPr>
              <a:t>cold </a:t>
            </a:r>
            <a:r>
              <a:rPr sz="1400" dirty="0">
                <a:latin typeface="Arial"/>
                <a:cs typeface="Arial"/>
              </a:rPr>
              <a:t>air and </a:t>
            </a:r>
            <a:r>
              <a:rPr sz="1400" spc="-5" dirty="0">
                <a:latin typeface="Arial"/>
                <a:cs typeface="Arial"/>
              </a:rPr>
              <a:t>can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loud. </a:t>
            </a:r>
            <a:r>
              <a:rPr sz="1400" spc="-10" dirty="0">
                <a:latin typeface="Arial"/>
                <a:cs typeface="Arial"/>
              </a:rPr>
              <a:t>At </a:t>
            </a:r>
            <a:r>
              <a:rPr sz="1400" spc="-5" dirty="0">
                <a:latin typeface="Arial"/>
                <a:cs typeface="Arial"/>
              </a:rPr>
              <a:t>reception you will 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welcomed </a:t>
            </a:r>
            <a:r>
              <a:rPr sz="1400" dirty="0">
                <a:latin typeface="Arial"/>
                <a:cs typeface="Arial"/>
              </a:rPr>
              <a:t>by a </a:t>
            </a:r>
            <a:r>
              <a:rPr sz="1400" spc="-5" dirty="0">
                <a:latin typeface="Arial"/>
                <a:cs typeface="Arial"/>
              </a:rPr>
              <a:t>member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0" dirty="0">
                <a:latin typeface="Arial"/>
                <a:cs typeface="Arial"/>
              </a:rPr>
              <a:t>staff. </a:t>
            </a:r>
            <a:r>
              <a:rPr sz="1400" spc="-5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asked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your postcode. </a:t>
            </a:r>
            <a:r>
              <a:rPr sz="1400" spc="-50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not have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give this </a:t>
            </a:r>
            <a:r>
              <a:rPr sz="140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not want to.  </a:t>
            </a:r>
            <a:r>
              <a:rPr sz="1400" spc="-5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asked </a:t>
            </a:r>
            <a:r>
              <a:rPr sz="1400" spc="-1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you want </a:t>
            </a:r>
            <a:r>
              <a:rPr sz="1400" dirty="0">
                <a:latin typeface="Arial"/>
                <a:cs typeface="Arial"/>
              </a:rPr>
              <a:t>to borrow a </a:t>
            </a:r>
            <a:r>
              <a:rPr sz="1400" spc="-5" dirty="0">
                <a:latin typeface="Arial"/>
                <a:cs typeface="Arial"/>
              </a:rPr>
              <a:t>tablet. </a:t>
            </a:r>
            <a:r>
              <a:rPr sz="1400" spc="-50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not have </a:t>
            </a:r>
            <a:r>
              <a:rPr sz="1400" dirty="0">
                <a:latin typeface="Arial"/>
                <a:cs typeface="Arial"/>
              </a:rPr>
              <a:t>to borrow a </a:t>
            </a:r>
            <a:r>
              <a:rPr sz="1400" spc="-5" dirty="0">
                <a:latin typeface="Arial"/>
                <a:cs typeface="Arial"/>
              </a:rPr>
              <a:t>tablet </a:t>
            </a:r>
            <a:r>
              <a:rPr sz="140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not want </a:t>
            </a:r>
            <a:r>
              <a:rPr sz="1400" dirty="0">
                <a:latin typeface="Arial"/>
                <a:cs typeface="Arial"/>
              </a:rPr>
              <a:t>to. If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need help 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can go to </a:t>
            </a:r>
            <a:r>
              <a:rPr sz="1400" spc="-5" dirty="0">
                <a:latin typeface="Arial"/>
                <a:cs typeface="Arial"/>
              </a:rPr>
              <a:t>reception </a:t>
            </a:r>
            <a:r>
              <a:rPr sz="1400" dirty="0">
                <a:latin typeface="Arial"/>
                <a:cs typeface="Arial"/>
              </a:rPr>
              <a:t>at any </a:t>
            </a:r>
            <a:r>
              <a:rPr sz="1400" spc="-5" dirty="0">
                <a:latin typeface="Arial"/>
                <a:cs typeface="Arial"/>
              </a:rPr>
              <a:t>time and speak </a:t>
            </a:r>
            <a:r>
              <a:rPr sz="1400" dirty="0">
                <a:latin typeface="Arial"/>
                <a:cs typeface="Arial"/>
              </a:rPr>
              <a:t>to a </a:t>
            </a:r>
            <a:r>
              <a:rPr sz="1400" spc="-5" dirty="0">
                <a:latin typeface="Arial"/>
                <a:cs typeface="Arial"/>
              </a:rPr>
              <a:t>member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staff.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The Engine Shed wooden reception desk with a monitor on top of it and a member of staff standing smiling in front of the desk" title="Engine Shed entrance"/>
          <p:cNvSpPr/>
          <p:nvPr/>
        </p:nvSpPr>
        <p:spPr>
          <a:xfrm>
            <a:off x="1980057" y="1265555"/>
            <a:ext cx="6740017" cy="449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6459" y="510794"/>
            <a:ext cx="3210179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3701" y="5905754"/>
            <a:ext cx="68179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you want to, you </a:t>
            </a:r>
            <a:r>
              <a:rPr sz="1400" dirty="0">
                <a:latin typeface="Arial"/>
                <a:cs typeface="Arial"/>
              </a:rPr>
              <a:t>can buy food and </a:t>
            </a:r>
            <a:r>
              <a:rPr sz="1400" spc="-5" dirty="0">
                <a:latin typeface="Arial"/>
                <a:cs typeface="Arial"/>
              </a:rPr>
              <a:t>drink </a:t>
            </a:r>
            <a:r>
              <a:rPr sz="1400" dirty="0">
                <a:latin typeface="Arial"/>
                <a:cs typeface="Arial"/>
              </a:rPr>
              <a:t>at our </a:t>
            </a:r>
            <a:r>
              <a:rPr sz="1400" spc="-10" dirty="0">
                <a:latin typeface="Arial"/>
                <a:cs typeface="Arial"/>
              </a:rPr>
              <a:t>Coffee </a:t>
            </a:r>
            <a:r>
              <a:rPr sz="1400" spc="-5" dirty="0">
                <a:latin typeface="Arial"/>
                <a:cs typeface="Arial"/>
              </a:rPr>
              <a:t>Point. This space can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loud.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A member of staff standing behind the wooden cafe window, behind the desk with food products on it including crisps and fruit" title="The café"/>
          <p:cNvSpPr/>
          <p:nvPr/>
        </p:nvSpPr>
        <p:spPr>
          <a:xfrm>
            <a:off x="1980057" y="1265555"/>
            <a:ext cx="6739890" cy="449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2466" y="510794"/>
            <a:ext cx="1467231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15410" y="5905754"/>
            <a:ext cx="385762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you want to, you </a:t>
            </a:r>
            <a:r>
              <a:rPr sz="1400" dirty="0">
                <a:latin typeface="Arial"/>
                <a:cs typeface="Arial"/>
              </a:rPr>
              <a:t>can buy </a:t>
            </a:r>
            <a:r>
              <a:rPr sz="1400" spc="-5" dirty="0">
                <a:latin typeface="Arial"/>
                <a:cs typeface="Arial"/>
              </a:rPr>
              <a:t>things </a:t>
            </a:r>
            <a:r>
              <a:rPr sz="1400" dirty="0">
                <a:latin typeface="Arial"/>
                <a:cs typeface="Arial"/>
              </a:rPr>
              <a:t>from our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shop.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Featuring products hanging on display including canvas tote bags, teddy bears and calendars " title="The shop"/>
          <p:cNvSpPr/>
          <p:nvPr/>
        </p:nvSpPr>
        <p:spPr>
          <a:xfrm>
            <a:off x="1980057" y="1265555"/>
            <a:ext cx="6739890" cy="449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GB" dirty="0" err="1" smtClean="0"/>
              <a:t>Th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2259" y="510794"/>
            <a:ext cx="1663700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9551" y="5875243"/>
            <a:ext cx="969454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300"/>
              </a:lnSpc>
            </a:pPr>
            <a:r>
              <a:rPr sz="1400" dirty="0">
                <a:latin typeface="Arial"/>
                <a:cs typeface="Arial"/>
              </a:rPr>
              <a:t>There are </a:t>
            </a:r>
            <a:r>
              <a:rPr sz="1400" spc="-5" dirty="0">
                <a:latin typeface="Arial"/>
                <a:cs typeface="Arial"/>
              </a:rPr>
              <a:t>toilets near reception. The lights </a:t>
            </a:r>
            <a:r>
              <a:rPr sz="140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bright. The lights </a:t>
            </a:r>
            <a:r>
              <a:rPr sz="140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activated </a:t>
            </a:r>
            <a:r>
              <a:rPr sz="1400" dirty="0">
                <a:latin typeface="Arial"/>
                <a:cs typeface="Arial"/>
              </a:rPr>
              <a:t>by a </a:t>
            </a:r>
            <a:r>
              <a:rPr sz="1400" spc="-5" dirty="0">
                <a:latin typeface="Arial"/>
                <a:cs typeface="Arial"/>
              </a:rPr>
              <a:t>sensor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are </a:t>
            </a:r>
            <a:r>
              <a:rPr sz="1400" dirty="0">
                <a:latin typeface="Arial"/>
                <a:cs typeface="Arial"/>
              </a:rPr>
              <a:t>on a </a:t>
            </a:r>
            <a:r>
              <a:rPr sz="1400" spc="-5" dirty="0">
                <a:latin typeface="Arial"/>
                <a:cs typeface="Arial"/>
              </a:rPr>
              <a:t>timer </a:t>
            </a:r>
            <a:r>
              <a:rPr sz="1400" dirty="0">
                <a:latin typeface="Arial"/>
                <a:cs typeface="Arial"/>
              </a:rPr>
              <a:t>so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turn </a:t>
            </a:r>
            <a:r>
              <a:rPr sz="1400" spc="-15" dirty="0">
                <a:latin typeface="Arial"/>
                <a:cs typeface="Arial"/>
              </a:rPr>
              <a:t>off  </a:t>
            </a:r>
            <a:r>
              <a:rPr sz="1400" spc="-5" dirty="0">
                <a:latin typeface="Arial"/>
                <a:cs typeface="Arial"/>
              </a:rPr>
              <a:t>after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while. The flush </a:t>
            </a:r>
            <a:r>
              <a:rPr sz="1400" dirty="0">
                <a:latin typeface="Arial"/>
                <a:cs typeface="Arial"/>
              </a:rPr>
              <a:t>on the </a:t>
            </a:r>
            <a:r>
              <a:rPr sz="1400" spc="-5" dirty="0">
                <a:latin typeface="Arial"/>
                <a:cs typeface="Arial"/>
              </a:rPr>
              <a:t>toilets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activated </a:t>
            </a:r>
            <a:r>
              <a:rPr sz="1400" dirty="0">
                <a:latin typeface="Arial"/>
                <a:cs typeface="Arial"/>
              </a:rPr>
              <a:t>by a </a:t>
            </a:r>
            <a:r>
              <a:rPr sz="1400" spc="-15" dirty="0">
                <a:latin typeface="Arial"/>
                <a:cs typeface="Arial"/>
              </a:rPr>
              <a:t>sensor. </a:t>
            </a:r>
            <a:r>
              <a:rPr sz="1400" dirty="0">
                <a:latin typeface="Arial"/>
                <a:cs typeface="Arial"/>
              </a:rPr>
              <a:t>There are </a:t>
            </a:r>
            <a:r>
              <a:rPr sz="1400" spc="-5" dirty="0">
                <a:latin typeface="Arial"/>
                <a:cs typeface="Arial"/>
              </a:rPr>
              <a:t>hand dryers which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10" dirty="0">
                <a:latin typeface="Arial"/>
                <a:cs typeface="Arial"/>
              </a:rPr>
              <a:t>be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loud.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With a toliet, sink, bins, handdryer and railings on the wall" title="Disabled toliet"/>
          <p:cNvSpPr/>
          <p:nvPr/>
        </p:nvSpPr>
        <p:spPr>
          <a:xfrm>
            <a:off x="654634" y="1283589"/>
            <a:ext cx="2932557" cy="4398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With individual toliet cubicles, sinks mounted on the wall, mirrors, two hand dryers and a baby change facility on the wall" title="Ladie's toliet"/>
          <p:cNvSpPr/>
          <p:nvPr/>
        </p:nvSpPr>
        <p:spPr>
          <a:xfrm>
            <a:off x="3879977" y="1297559"/>
            <a:ext cx="2923158" cy="4384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With handryer, urinals along one wall, a bin and baby change facility on the back wall" title="Men's toliet"/>
          <p:cNvSpPr/>
          <p:nvPr/>
        </p:nvSpPr>
        <p:spPr>
          <a:xfrm>
            <a:off x="7072376" y="1306703"/>
            <a:ext cx="2914650" cy="4375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4203" y="510794"/>
            <a:ext cx="2736214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5374" y="5905754"/>
            <a:ext cx="749427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this space there </a:t>
            </a:r>
            <a:r>
              <a:rPr sz="140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lots </a:t>
            </a:r>
            <a:r>
              <a:rPr sz="1400" dirty="0">
                <a:latin typeface="Arial"/>
                <a:cs typeface="Arial"/>
              </a:rPr>
              <a:t>to see and do. </a:t>
            </a:r>
            <a:r>
              <a:rPr sz="1400" spc="-5" dirty="0">
                <a:latin typeface="Arial"/>
                <a:cs typeface="Arial"/>
              </a:rPr>
              <a:t>If </a:t>
            </a:r>
            <a:r>
              <a:rPr sz="1400" dirty="0">
                <a:latin typeface="Arial"/>
                <a:cs typeface="Arial"/>
              </a:rPr>
              <a:t>there are </a:t>
            </a:r>
            <a:r>
              <a:rPr sz="1400" spc="-5" dirty="0">
                <a:latin typeface="Arial"/>
                <a:cs typeface="Arial"/>
              </a:rPr>
              <a:t>lots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people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this space </a:t>
            </a:r>
            <a:r>
              <a:rPr sz="140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can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loud.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A giant map of Scotland sits in the middle, and surrouding it are lots of small exhibits" title="Main space"/>
          <p:cNvSpPr/>
          <p:nvPr/>
        </p:nvSpPr>
        <p:spPr>
          <a:xfrm>
            <a:off x="1980057" y="1265555"/>
            <a:ext cx="6739890" cy="449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812" y="510794"/>
            <a:ext cx="9013571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40121" y="5899779"/>
            <a:ext cx="383921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sz="1400" dirty="0">
                <a:latin typeface="Arial"/>
                <a:cs typeface="Arial"/>
              </a:rPr>
              <a:t>There are </a:t>
            </a:r>
            <a:r>
              <a:rPr sz="1400" spc="-5" dirty="0">
                <a:latin typeface="Arial"/>
                <a:cs typeface="Arial"/>
              </a:rPr>
              <a:t>boxes with activities </a:t>
            </a:r>
            <a:r>
              <a:rPr sz="1400" dirty="0">
                <a:latin typeface="Arial"/>
                <a:cs typeface="Arial"/>
              </a:rPr>
              <a:t>in them for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to  </a:t>
            </a:r>
            <a:r>
              <a:rPr sz="1400" spc="-5" dirty="0">
                <a:latin typeface="Arial"/>
                <a:cs typeface="Arial"/>
              </a:rPr>
              <a:t>investigate.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Brick exhibit with a pile of bricks and a panel explaining what fired earth is" title="Brick exhibit"/>
          <p:cNvSpPr/>
          <p:nvPr/>
        </p:nvSpPr>
        <p:spPr>
          <a:xfrm>
            <a:off x="445109" y="1937004"/>
            <a:ext cx="4747768" cy="316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A piece of stone which has been carved into the face of Darth Vadar" title="Stone exhibit"/>
          <p:cNvSpPr/>
          <p:nvPr/>
        </p:nvSpPr>
        <p:spPr>
          <a:xfrm>
            <a:off x="5516626" y="1937004"/>
            <a:ext cx="4731385" cy="3154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7840" y="5910326"/>
            <a:ext cx="46005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There are </a:t>
            </a:r>
            <a:r>
              <a:rPr sz="1400" spc="-5" dirty="0">
                <a:latin typeface="Arial"/>
                <a:cs typeface="Arial"/>
              </a:rPr>
              <a:t>panels with stories </a:t>
            </a:r>
            <a:r>
              <a:rPr sz="1400" dirty="0">
                <a:latin typeface="Arial"/>
                <a:cs typeface="Arial"/>
              </a:rPr>
              <a:t>to read </a:t>
            </a:r>
            <a:r>
              <a:rPr sz="1400" spc="-5" dirty="0">
                <a:latin typeface="Arial"/>
                <a:cs typeface="Arial"/>
              </a:rPr>
              <a:t>and objects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touch.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812" y="510794"/>
            <a:ext cx="9013571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40121" y="5900206"/>
            <a:ext cx="4620260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400" dirty="0">
                <a:latin typeface="Arial"/>
                <a:cs typeface="Arial"/>
              </a:rPr>
              <a:t>There </a:t>
            </a:r>
            <a:r>
              <a:rPr sz="1400" spc="-10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map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Scotland. </a:t>
            </a:r>
            <a:r>
              <a:rPr sz="140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you have borrowed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tablet  </a:t>
            </a:r>
            <a:r>
              <a:rPr sz="1400" dirty="0">
                <a:latin typeface="Arial"/>
                <a:cs typeface="Arial"/>
              </a:rPr>
              <a:t>from </a:t>
            </a:r>
            <a:r>
              <a:rPr sz="1400" spc="-5" dirty="0">
                <a:latin typeface="Arial"/>
                <a:cs typeface="Arial"/>
              </a:rPr>
              <a:t>reception you </a:t>
            </a:r>
            <a:r>
              <a:rPr sz="1400" dirty="0">
                <a:latin typeface="Arial"/>
                <a:cs typeface="Arial"/>
              </a:rPr>
              <a:t>can use </a:t>
            </a:r>
            <a:r>
              <a:rPr sz="1400" spc="-1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here. If you </a:t>
            </a:r>
            <a:r>
              <a:rPr sz="140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not </a:t>
            </a:r>
            <a:r>
              <a:rPr sz="1400" dirty="0">
                <a:latin typeface="Arial"/>
                <a:cs typeface="Arial"/>
              </a:rPr>
              <a:t>sure </a:t>
            </a:r>
            <a:r>
              <a:rPr sz="1400" spc="-5" dirty="0">
                <a:latin typeface="Arial"/>
                <a:cs typeface="Arial"/>
              </a:rPr>
              <a:t>how 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use </a:t>
            </a:r>
            <a:r>
              <a:rPr sz="140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watch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tutorial video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speak to </a:t>
            </a:r>
            <a:r>
              <a:rPr sz="1400" dirty="0">
                <a:latin typeface="Arial"/>
                <a:cs typeface="Arial"/>
              </a:rPr>
              <a:t>a  </a:t>
            </a:r>
            <a:r>
              <a:rPr sz="1400" spc="-5" dirty="0">
                <a:latin typeface="Arial"/>
                <a:cs typeface="Arial"/>
              </a:rPr>
              <a:t>member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0" dirty="0">
                <a:latin typeface="Arial"/>
                <a:cs typeface="Arial"/>
              </a:rPr>
              <a:t>staff </a:t>
            </a:r>
            <a:r>
              <a:rPr sz="1400" dirty="0">
                <a:latin typeface="Arial"/>
                <a:cs typeface="Arial"/>
              </a:rPr>
              <a:t>or 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volunteer.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Wooden, rectangular pod with glass sliding doors " title="Pod"/>
          <p:cNvSpPr/>
          <p:nvPr/>
        </p:nvSpPr>
        <p:spPr>
          <a:xfrm>
            <a:off x="445109" y="1937004"/>
            <a:ext cx="4747768" cy="316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Featuring the Engine Shed logo" title="Ipad"/>
          <p:cNvSpPr/>
          <p:nvPr/>
        </p:nvSpPr>
        <p:spPr>
          <a:xfrm>
            <a:off x="5516626" y="1937004"/>
            <a:ext cx="4731385" cy="3154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7840" y="5904991"/>
            <a:ext cx="4491990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499"/>
              </a:lnSpc>
            </a:pPr>
            <a:r>
              <a:rPr sz="1400" dirty="0">
                <a:latin typeface="Arial"/>
                <a:cs typeface="Arial"/>
              </a:rPr>
              <a:t>There </a:t>
            </a:r>
            <a:r>
              <a:rPr sz="1400" spc="-10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a pod </a:t>
            </a:r>
            <a:r>
              <a:rPr sz="1400" spc="-5" dirty="0">
                <a:latin typeface="Arial"/>
                <a:cs typeface="Arial"/>
              </a:rPr>
              <a:t>where traditional crafts </a:t>
            </a:r>
            <a:r>
              <a:rPr sz="1400" dirty="0">
                <a:latin typeface="Arial"/>
                <a:cs typeface="Arial"/>
              </a:rPr>
              <a:t>people </a:t>
            </a:r>
            <a:r>
              <a:rPr sz="1400" spc="-5" dirty="0">
                <a:latin typeface="Arial"/>
                <a:cs typeface="Arial"/>
              </a:rPr>
              <a:t>sometimes  work. If </a:t>
            </a:r>
            <a:r>
              <a:rPr sz="1400" dirty="0">
                <a:latin typeface="Arial"/>
                <a:cs typeface="Arial"/>
              </a:rPr>
              <a:t>they are working it can be </a:t>
            </a:r>
            <a:r>
              <a:rPr sz="1400" spc="-5" dirty="0">
                <a:latin typeface="Arial"/>
                <a:cs typeface="Arial"/>
              </a:rPr>
              <a:t>loud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dirty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this  space.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517</Words>
  <Application>Microsoft Office PowerPoint</Application>
  <PresentationFormat>Custom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Gotham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 A (Annie-Leigh)</dc:creator>
  <cp:lastModifiedBy>Henderson R (Rose)</cp:lastModifiedBy>
  <cp:revision>6</cp:revision>
  <dcterms:created xsi:type="dcterms:W3CDTF">2019-03-21T10:10:57Z</dcterms:created>
  <dcterms:modified xsi:type="dcterms:W3CDTF">2019-03-21T14:37:37Z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2019-03-21T00:00:00Z</vt:filetime>
  </property>
  <property fmtid="{D5CDD505-2E9C-101B-9397-08002B2CF9AE}" pid="3" name="Creator">
    <vt:lpwstr>Microsoft® Publisher 2013</vt:lpwstr>
  </property>
  <property fmtid="{D5CDD505-2E9C-101B-9397-08002B2CF9AE}" pid="4" name="LastSaved">
    <vt:filetime>2019-03-21T00:00:00Z</vt:filetime>
  </property>
</Properties>
</file>